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8" r:id="rId2"/>
    <p:sldId id="436" r:id="rId3"/>
    <p:sldId id="468" r:id="rId4"/>
    <p:sldId id="469" r:id="rId5"/>
    <p:sldId id="476" r:id="rId6"/>
    <p:sldId id="471" r:id="rId7"/>
    <p:sldId id="478" r:id="rId8"/>
    <p:sldId id="486" r:id="rId9"/>
    <p:sldId id="487" r:id="rId10"/>
    <p:sldId id="473" r:id="rId11"/>
    <p:sldId id="488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93" r:id="rId27"/>
    <p:sldId id="400" r:id="rId28"/>
    <p:sldId id="490" r:id="rId29"/>
    <p:sldId id="420" r:id="rId30"/>
    <p:sldId id="483" r:id="rId31"/>
    <p:sldId id="433" r:id="rId32"/>
    <p:sldId id="445" r:id="rId33"/>
    <p:sldId id="370" r:id="rId34"/>
    <p:sldId id="492" r:id="rId35"/>
    <p:sldId id="485" r:id="rId36"/>
    <p:sldId id="372" r:id="rId37"/>
    <p:sldId id="346" r:id="rId38"/>
    <p:sldId id="373" r:id="rId39"/>
    <p:sldId id="495" r:id="rId40"/>
    <p:sldId id="494" r:id="rId41"/>
    <p:sldId id="496" r:id="rId42"/>
    <p:sldId id="497" r:id="rId43"/>
    <p:sldId id="498" r:id="rId44"/>
    <p:sldId id="459" r:id="rId45"/>
    <p:sldId id="499" r:id="rId46"/>
    <p:sldId id="460" r:id="rId47"/>
    <p:sldId id="501" r:id="rId48"/>
    <p:sldId id="406" r:id="rId49"/>
    <p:sldId id="502" r:id="rId50"/>
    <p:sldId id="443" r:id="rId51"/>
    <p:sldId id="452" r:id="rId52"/>
    <p:sldId id="446" r:id="rId53"/>
    <p:sldId id="503" r:id="rId54"/>
    <p:sldId id="440" r:id="rId55"/>
    <p:sldId id="442" r:id="rId56"/>
    <p:sldId id="504" r:id="rId57"/>
    <p:sldId id="408" r:id="rId58"/>
    <p:sldId id="505" r:id="rId59"/>
    <p:sldId id="510" r:id="rId60"/>
    <p:sldId id="506" r:id="rId61"/>
    <p:sldId id="409" r:id="rId62"/>
    <p:sldId id="507" r:id="rId63"/>
    <p:sldId id="410" r:id="rId64"/>
    <p:sldId id="508" r:id="rId65"/>
    <p:sldId id="413" r:id="rId66"/>
    <p:sldId id="511" r:id="rId67"/>
    <p:sldId id="414" r:id="rId68"/>
    <p:sldId id="512" r:id="rId69"/>
    <p:sldId id="419" r:id="rId70"/>
    <p:sldId id="513" r:id="rId71"/>
    <p:sldId id="514" r:id="rId72"/>
    <p:sldId id="515" r:id="rId73"/>
    <p:sldId id="517" r:id="rId74"/>
    <p:sldId id="519" r:id="rId75"/>
    <p:sldId id="518" r:id="rId76"/>
    <p:sldId id="524" r:id="rId77"/>
    <p:sldId id="520" r:id="rId78"/>
    <p:sldId id="521" r:id="rId79"/>
    <p:sldId id="525" r:id="rId80"/>
    <p:sldId id="527" r:id="rId81"/>
    <p:sldId id="528" r:id="rId82"/>
    <p:sldId id="529" r:id="rId83"/>
    <p:sldId id="526" r:id="rId84"/>
    <p:sldId id="530" r:id="rId85"/>
    <p:sldId id="531" r:id="rId86"/>
    <p:sldId id="532" r:id="rId87"/>
    <p:sldId id="533" r:id="rId88"/>
    <p:sldId id="546" r:id="rId89"/>
    <p:sldId id="541" r:id="rId90"/>
    <p:sldId id="538" r:id="rId91"/>
    <p:sldId id="539" r:id="rId92"/>
    <p:sldId id="540" r:id="rId93"/>
    <p:sldId id="542" r:id="rId94"/>
    <p:sldId id="543" r:id="rId95"/>
    <p:sldId id="544" r:id="rId96"/>
    <p:sldId id="545" r:id="rId97"/>
    <p:sldId id="547" r:id="rId98"/>
    <p:sldId id="548" r:id="rId99"/>
    <p:sldId id="549" r:id="rId100"/>
    <p:sldId id="550" r:id="rId101"/>
    <p:sldId id="551" r:id="rId102"/>
    <p:sldId id="552" r:id="rId103"/>
    <p:sldId id="553" r:id="rId104"/>
    <p:sldId id="554" r:id="rId105"/>
    <p:sldId id="555" r:id="rId106"/>
    <p:sldId id="435" r:id="rId107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83"/>
            <p14:sldId id="43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499"/>
            <p14:sldId id="460"/>
            <p14:sldId id="501"/>
            <p14:sldId id="406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18"/>
            <p14:sldId id="524"/>
            <p14:sldId id="520"/>
            <p14:sldId id="521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46"/>
            <p14:sldId id="541"/>
            <p14:sldId id="538"/>
            <p14:sldId id="539"/>
            <p14:sldId id="540"/>
            <p14:sldId id="542"/>
            <p14:sldId id="543"/>
            <p14:sldId id="544"/>
            <p14:sldId id="545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16" d="100"/>
          <a:sy n="116" d="100"/>
        </p:scale>
        <p:origin x="-1416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4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9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2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3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12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1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0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5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9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Dataflow profiler </a:t>
            </a:r>
            <a:r>
              <a:rPr lang="en-US" altLang="zh-CN" sz="2000" dirty="0" smtClean="0"/>
              <a:t>(Reconstruct the dataflow)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using quantified dataflow model and dataflow counters</a:t>
            </a:r>
          </a:p>
          <a:p>
            <a:pPr lvl="1"/>
            <a:r>
              <a:rPr lang="en-US" altLang="zh-CN" dirty="0" smtClean="0"/>
              <a:t>Runtime data = </a:t>
            </a:r>
            <a:r>
              <a:rPr lang="en-US" altLang="zh-CN" i="1" dirty="0" smtClean="0"/>
              <a:t>f </a:t>
            </a:r>
            <a:r>
              <a:rPr lang="en-US" altLang="zh-CN" dirty="0" smtClean="0"/>
              <a:t>(upstream data, </a:t>
            </a:r>
            <a:r>
              <a:rPr lang="en-US" altLang="zh-CN" dirty="0" err="1" smtClean="0"/>
              <a:t>confs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User code </a:t>
            </a:r>
            <a:r>
              <a:rPr lang="en-US" altLang="zh-CN" dirty="0"/>
              <a:t>profiler </a:t>
            </a:r>
            <a:r>
              <a:rPr lang="en-US" altLang="zh-CN" sz="2000" dirty="0"/>
              <a:t>(Reconstruct </a:t>
            </a:r>
            <a:r>
              <a:rPr lang="en-US" altLang="zh-CN" sz="2000" dirty="0" smtClean="0"/>
              <a:t>memory usage of user code)</a:t>
            </a:r>
            <a:endParaRPr lang="en-US" altLang="zh-CN" dirty="0"/>
          </a:p>
          <a:p>
            <a:pPr lvl="1"/>
            <a:r>
              <a:rPr lang="en-US" altLang="zh-CN" dirty="0" smtClean="0"/>
              <a:t>Using lifecycle-aware monitoring strategy</a:t>
            </a:r>
          </a:p>
          <a:p>
            <a:pPr lvl="1"/>
            <a:r>
              <a:rPr lang="en-US" altLang="zh-CN" dirty="0" err="1" smtClean="0"/>
              <a:t>MemUsage</a:t>
            </a:r>
            <a:r>
              <a:rPr lang="en-US" altLang="zh-CN" dirty="0" smtClean="0"/>
              <a:t> =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 (input records in different ranges)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141615" y="4291895"/>
            <a:ext cx="240848" cy="28466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9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memory-consuming code snippets</a:t>
            </a:r>
          </a:p>
          <a:p>
            <a:r>
              <a:rPr lang="en-US" altLang="zh-CN" dirty="0" smtClean="0"/>
              <a:t>Identify root causes in </a:t>
            </a:r>
            <a:r>
              <a:rPr lang="en-US" altLang="zh-CN" dirty="0" smtClean="0">
                <a:solidFill>
                  <a:srgbClr val="393BAA"/>
                </a:solidFill>
              </a:rPr>
              <a:t>user code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393BAA"/>
                </a:solidFill>
              </a:rPr>
              <a:t>error-related data</a:t>
            </a:r>
          </a:p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the skewed data </a:t>
            </a:r>
            <a:r>
              <a:rPr lang="en-US" altLang="zh-CN" dirty="0" smtClean="0"/>
              <a:t>and </a:t>
            </a:r>
            <a:r>
              <a:rPr lang="en-US" altLang="zh-CN" dirty="0" smtClean="0">
                <a:solidFill>
                  <a:srgbClr val="393BAA"/>
                </a:solidFill>
              </a:rPr>
              <a:t>improper configurations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used for diagnosing memory problems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9" y="3515953"/>
            <a:ext cx="8848415" cy="16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identify memory-consuming code snippets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15" y="1424253"/>
            <a:ext cx="57531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124235"/>
            <a:ext cx="6934452" cy="2368351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7800" y="4948818"/>
            <a:ext cx="6934452" cy="240871"/>
          </a:xfrm>
          <a:prstGeom prst="rect">
            <a:avLst/>
          </a:prstGeom>
          <a:noFill/>
          <a:ln w="3810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85758" y="2780973"/>
            <a:ext cx="1466981" cy="2167845"/>
          </a:xfrm>
          <a:prstGeom prst="straightConnector1">
            <a:avLst/>
          </a:prstGeom>
          <a:ln w="28575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271" y="3141933"/>
            <a:ext cx="6943529" cy="361376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</p:spTree>
    <p:extLst>
      <p:ext uri="{BB962C8B-B14F-4D97-AF65-F5344CB8AC3E}">
        <p14:creationId xmlns:p14="http://schemas.microsoft.com/office/powerpoint/2010/main" val="182719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root causes in </a:t>
            </a:r>
            <a:r>
              <a:rPr lang="en-US" altLang="zh-CN" sz="2000" dirty="0" smtClean="0"/>
              <a:t>user code and error-related data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user code</a:t>
            </a: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17999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2042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1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72175"/>
              </p:ext>
            </p:extLst>
          </p:nvPr>
        </p:nvGraphicFramePr>
        <p:xfrm>
          <a:off x="284640" y="3466307"/>
          <a:ext cx="8495352" cy="3147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3251443"/>
                <a:gridCol w="2375634"/>
                <a:gridCol w="237563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configurations </a:t>
                      </a: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 reduce number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unbalanced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Unbalanced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partition function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in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has much more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Hotspot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key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The key design is bad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4 is matched 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is much larger than the other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None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Fixed buffer exists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map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fixed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Virtual buffer is full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combine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reduce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 virtual buffer</a:t>
                      </a: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study: OOM causes and fixes</a:t>
            </a:r>
          </a:p>
          <a:p>
            <a:r>
              <a:rPr lang="en-US" altLang="zh-CN" dirty="0" smtClean="0"/>
              <a:t>Memory usage modeling</a:t>
            </a:r>
          </a:p>
          <a:p>
            <a:r>
              <a:rPr lang="en-US" altLang="zh-CN" dirty="0" smtClean="0"/>
              <a:t>Memory profiler for diagnosing OOM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912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occurs in the </a:t>
            </a:r>
            <a:r>
              <a:rPr lang="en-US" sz="1600" b="1" dirty="0" smtClean="0">
                <a:latin typeface="Arial"/>
                <a:cs typeface="Arial"/>
              </a:rPr>
              <a:t>applications not the framework’s service 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618358"/>
            <a:ext cx="4631700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8" y="3196318"/>
            <a:ext cx="4619189" cy="3043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4003203" y="3500710"/>
            <a:ext cx="6254" cy="11176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250991"/>
            <a:ext cx="4631700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7" y="3500710"/>
            <a:ext cx="4606860" cy="4199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3997037" y="3920618"/>
            <a:ext cx="12420" cy="33037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  <a:p>
            <a:pPr lvl="2"/>
            <a:r>
              <a:rPr lang="en-US" altLang="zh-CN" dirty="0" smtClean="0"/>
              <a:t>In detail, JVM heap has memory boundary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job, RDD)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81442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7" y="5615206"/>
            <a:ext cx="424395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Symptom: 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7" y="5615206"/>
            <a:ext cx="38456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-like data structure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compute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 words’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</a:t>
            </a:r>
            <a:r>
              <a:rPr lang="en-US" sz="2400" dirty="0"/>
              <a:t>: </a:t>
            </a:r>
            <a:r>
              <a:rPr lang="en-US" dirty="0" smtClean="0"/>
              <a:t>Distributed dataflow</a:t>
            </a:r>
            <a:endParaRPr lang="en-US" dirty="0"/>
          </a:p>
          <a:p>
            <a:pPr marL="342900" lvl="1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75540"/>
              </p:ext>
            </p:extLst>
          </p:nvPr>
        </p:nvGraphicFramePr>
        <p:xfrm>
          <a:off x="6407927" y="4859305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7927" y="4886727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5025416"/>
            <a:ext cx="1175062" cy="30391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534014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6331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Finding: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12463" y="4716957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4" y="4426107"/>
            <a:ext cx="442754" cy="107675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03094" y="4695305"/>
            <a:ext cx="242538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463094"/>
            <a:ext cx="1084299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463094"/>
            <a:ext cx="0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Idea: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(k, 1/2)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669034" y="4562158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500531" y="2483525"/>
            <a:ext cx="1031465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09789" y="3940178"/>
            <a:ext cx="50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779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617965"/>
            <a:ext cx="369542" cy="216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617965"/>
            <a:ext cx="320608" cy="615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4101338"/>
            <a:ext cx="1837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Output (</a:t>
            </a:r>
            <a:r>
              <a:rPr lang="en-US" sz="1600" b="1" dirty="0" err="1">
                <a:latin typeface="Arial"/>
                <a:cs typeface="Arial"/>
              </a:rPr>
              <a:t>k.first</a:t>
            </a:r>
            <a:r>
              <a:rPr lang="en-US" sz="1600" b="1" dirty="0"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1005410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9472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16960" y="3835842"/>
            <a:ext cx="1801369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merge; }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18329" y="3989731"/>
            <a:ext cx="1419904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60" name="Straight Arrow Connector 59"/>
          <p:cNvCxnSpPr>
            <a:stCxn id="69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86010" y="4659774"/>
            <a:ext cx="2003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Related work: Fang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L, Nguyen K, Xu G, et al. </a:t>
            </a: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Interruptible tasks: Treating memory pressure as interrupts for highly scalable data-parallel </a:t>
            </a: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programs. </a:t>
            </a:r>
            <a:r>
              <a:rPr lang="en-US" sz="1200" i="1" dirty="0" smtClean="0">
                <a:solidFill>
                  <a:srgbClr val="FFFFFF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0"/>
      <p:bldP spid="81" grpId="1"/>
      <p:bldP spid="82" grpId="0" animBg="1"/>
      <p:bldP spid="8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0" y="3251200"/>
            <a:ext cx="5258438" cy="329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6227588" y="4207838"/>
            <a:ext cx="2804652" cy="116955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Commonly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282308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 [1], TPIE 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 [3] (future work)</a:t>
            </a:r>
          </a:p>
          <a:p>
            <a:pPr lvl="2"/>
            <a:r>
              <a:rPr lang="en-US" sz="1600" dirty="0" smtClean="0"/>
              <a:t>lower </a:t>
            </a:r>
            <a:r>
              <a:rPr lang="en-US" sz="1600" dirty="0"/>
              <a:t>levels of the </a:t>
            </a:r>
            <a:r>
              <a:rPr lang="en-US" sz="1600" dirty="0" smtClean="0"/>
              <a:t>tree</a:t>
            </a:r>
            <a:r>
              <a:rPr lang="en-US" sz="1600" dirty="0"/>
              <a:t>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“STXXL: Standard Template Library for Extra Large Data Sets.” http://</a:t>
            </a:r>
            <a:r>
              <a:rPr lang="en-US" sz="1200" dirty="0" err="1">
                <a:latin typeface="Arial"/>
                <a:cs typeface="Arial"/>
              </a:rPr>
              <a:t>stxxl.sourceforge.net</a:t>
            </a:r>
            <a:r>
              <a:rPr lang="en-US" sz="1200" dirty="0"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latin typeface="Arial"/>
                <a:cs typeface="Arial"/>
              </a:rPr>
              <a:t>[2] “TPIE 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374204" y="237949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4204" y="4832963"/>
            <a:ext cx="1634238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80344" y="362917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r>
              <a:rPr lang="en-US" altLang="zh-CN" dirty="0" smtClean="0">
                <a:solidFill>
                  <a:srgbClr val="393BAA"/>
                </a:solidFill>
              </a:rPr>
              <a:t>It is hard for users to figure out the causes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Static &lt;</a:t>
            </a:r>
            <a:r>
              <a:rPr lang="en-US" sz="1800" i="1" dirty="0" smtClean="0"/>
              <a:t>data</a:t>
            </a:r>
            <a:r>
              <a:rPr lang="en-US" sz="1800" dirty="0" smtClean="0"/>
              <a:t>, </a:t>
            </a:r>
            <a:r>
              <a:rPr lang="en-US" sz="1800" i="1" dirty="0" smtClean="0"/>
              <a:t>configurations</a:t>
            </a:r>
            <a:r>
              <a:rPr lang="en-US" sz="1800" dirty="0" smtClean="0"/>
              <a:t>, </a:t>
            </a:r>
            <a:r>
              <a:rPr lang="en-US" sz="1800" i="1" dirty="0" smtClean="0"/>
              <a:t>user code</a:t>
            </a:r>
            <a:r>
              <a:rPr lang="en-US" sz="1800" dirty="0" smtClean="0"/>
              <a:t>&gt; </a:t>
            </a:r>
            <a:r>
              <a:rPr lang="en-US" sz="1800" dirty="0" smtClean="0">
                <a:sym typeface="Wingdings"/>
              </a:rPr>
              <a:t> </a:t>
            </a:r>
            <a:r>
              <a:rPr lang="en-US" sz="1800" dirty="0" smtClean="0"/>
              <a:t>runtime memory usage</a:t>
            </a:r>
          </a:p>
          <a:p>
            <a:pPr lvl="1"/>
            <a:r>
              <a:rPr lang="en-US" sz="1800" dirty="0" smtClean="0"/>
              <a:t>No 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(data, configurations, user code)</a:t>
            </a:r>
            <a:endParaRPr lang="en-US" sz="1600" dirty="0"/>
          </a:p>
          <a:p>
            <a:pPr lvl="1"/>
            <a:r>
              <a:rPr lang="en-US" sz="1800" dirty="0" smtClean="0"/>
              <a:t>User code is arbitrarily written, or generated by high-level languages</a:t>
            </a:r>
            <a:endParaRPr lang="en-US" sz="1800" dirty="0"/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do</a:t>
            </a:r>
          </a:p>
          <a:p>
            <a:pPr lvl="1"/>
            <a:r>
              <a:rPr lang="en-US" dirty="0" smtClean="0"/>
              <a:t>Figure </a:t>
            </a:r>
            <a:r>
              <a:rPr lang="en-US" dirty="0"/>
              <a:t>out </a:t>
            </a:r>
            <a:r>
              <a:rPr lang="en-US" dirty="0">
                <a:solidFill>
                  <a:srgbClr val="393BAA"/>
                </a:solidFill>
              </a:rPr>
              <a:t>what objects </a:t>
            </a:r>
            <a:r>
              <a:rPr lang="en-US" dirty="0"/>
              <a:t>are </a:t>
            </a:r>
            <a:r>
              <a:rPr lang="en-US" dirty="0" smtClean="0"/>
              <a:t>persisted </a:t>
            </a:r>
            <a:r>
              <a:rPr lang="en-US" dirty="0"/>
              <a:t>in </a:t>
            </a:r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dirty="0" smtClean="0"/>
              <a:t>, Eclipse MAT)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</a:t>
            </a:r>
            <a:r>
              <a:rPr lang="en-US" i="1" dirty="0" smtClean="0"/>
              <a:t>unnecessarily</a:t>
            </a:r>
            <a:r>
              <a:rPr lang="en-US" dirty="0" smtClean="0"/>
              <a:t> persisted in memory</a:t>
            </a:r>
          </a:p>
          <a:p>
            <a:pPr lvl="2"/>
            <a:r>
              <a:rPr lang="en-US" dirty="0" smtClean="0"/>
              <a:t>Memory leak detectors (e.g., Cork, Container profiling)</a:t>
            </a:r>
            <a:endParaRPr lang="en-US" dirty="0"/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/>
              <a:t>Cannot </a:t>
            </a:r>
            <a:r>
              <a:rPr lang="en-US" sz="2400" dirty="0" smtClean="0"/>
              <a:t>do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come from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Why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profiling</a:t>
            </a:r>
          </a:p>
          <a:p>
            <a:pPr lvl="1"/>
            <a:r>
              <a:rPr lang="en-US" dirty="0" smtClean="0"/>
              <a:t>Profile the memory usage of MapReduce applications</a:t>
            </a:r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/>
              <a:t>Trace memory problems back to &lt;data, </a:t>
            </a:r>
            <a:r>
              <a:rPr lang="en-US" dirty="0" err="1" smtClean="0"/>
              <a:t>confs</a:t>
            </a:r>
            <a:r>
              <a:rPr lang="en-US" dirty="0" smtClean="0"/>
              <a:t>, user code&gt;</a:t>
            </a:r>
            <a:endParaRPr lang="en-US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27813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4358640" y="490311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downstream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(upstream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089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62230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97680" y="318607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objects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82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problem diagnosis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memory diagnosis</a:t>
            </a:r>
            <a:endParaRPr lang="en-US" dirty="0"/>
          </a:p>
          <a:p>
            <a:pPr lvl="1"/>
            <a:r>
              <a:rPr lang="en-US" dirty="0" smtClean="0"/>
              <a:t>Rules for user code</a:t>
            </a:r>
          </a:p>
          <a:p>
            <a:pPr lvl="2"/>
            <a:r>
              <a:rPr lang="en-US" dirty="0" smtClean="0"/>
              <a:t>OOM error =&gt; root cause in user code &amp; error-related data</a:t>
            </a:r>
          </a:p>
          <a:p>
            <a:pPr lvl="1"/>
            <a:r>
              <a:rPr lang="en-US" dirty="0"/>
              <a:t>Rules for dataflow</a:t>
            </a:r>
          </a:p>
          <a:p>
            <a:pPr lvl="2"/>
            <a:r>
              <a:rPr lang="en-US" dirty="0" smtClean="0"/>
              <a:t>Error-related data =&gt; skewed data &amp; improper configurations</a:t>
            </a:r>
            <a:endParaRPr lang="en-US" dirty="0"/>
          </a:p>
          <a:p>
            <a:pPr lvl="1"/>
            <a:endParaRPr lang="en-US" dirty="0"/>
          </a:p>
          <a:p>
            <a:pPr marL="742950" lvl="2" indent="-342900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3987974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20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Dataflow profiler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07046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48714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1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6295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2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65789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3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4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5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6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7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8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9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0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61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8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9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0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1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2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3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4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5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6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6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7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8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9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0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1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2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3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4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</a:t>
            </a:r>
            <a:r>
              <a:rPr lang="en-US" altLang="zh-CN" sz="2400" dirty="0" smtClean="0"/>
              <a:t>counters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892598"/>
              </p:ext>
            </p:extLst>
          </p:nvPr>
        </p:nvGraphicFramePr>
        <p:xfrm>
          <a:off x="700088" y="3155633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3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155633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User code profiler</a:t>
            </a:r>
            <a:r>
              <a:rPr lang="en-US" dirty="0"/>
              <a:t> </a:t>
            </a:r>
            <a:r>
              <a:rPr lang="en-US" dirty="0" smtClean="0"/>
              <a:t>aims to reconstruct the memory usage of user code</a:t>
            </a:r>
          </a:p>
          <a:p>
            <a:pPr lvl="1"/>
            <a:r>
              <a:rPr lang="en-US" dirty="0" smtClean="0"/>
              <a:t>Analyze the user code template</a:t>
            </a:r>
          </a:p>
          <a:p>
            <a:pPr lvl="1"/>
            <a:r>
              <a:rPr lang="en-US" dirty="0" smtClean="0"/>
              <a:t>Life-cycle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map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9320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86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reduce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1024" y="2497752"/>
            <a:ext cx="2846713" cy="553998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Directly monitoring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(contains unreferenced objects)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56" y="4305465"/>
            <a:ext cx="284671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Monitoring with pre-GC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(buffered data, framework objects)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(time-consuming, CPU overhead)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7133" y="4582464"/>
            <a:ext cx="2846713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Real memory usage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 flipH="1">
            <a:off x="6459096" y="3051750"/>
            <a:ext cx="515285" cy="58322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0"/>
          </p:cNvCxnSpPr>
          <p:nvPr/>
        </p:nvCxnSpPr>
        <p:spPr>
          <a:xfrm flipH="1" flipV="1">
            <a:off x="6732787" y="4088201"/>
            <a:ext cx="427703" cy="4942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956769" y="4193358"/>
            <a:ext cx="579312" cy="49682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5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68816"/>
            <a:ext cx="8229600" cy="4525963"/>
          </a:xfrm>
        </p:spPr>
        <p:txBody>
          <a:bodyPr/>
          <a:lstStyle/>
          <a:p>
            <a:r>
              <a:rPr lang="en-US" altLang="zh-CN" sz="2000" dirty="0" err="1" smtClean="0"/>
              <a:t>MemUsage</a:t>
            </a:r>
            <a:r>
              <a:rPr lang="en-US" altLang="zh-CN" sz="2000" dirty="0" smtClean="0"/>
              <a:t>(user code) = Size(user objects in the heap dump)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61832" y="2748127"/>
            <a:ext cx="1788261" cy="667871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1" y="1937922"/>
            <a:ext cx="6214451" cy="4668764"/>
          </a:xfrm>
          <a:prstGeom prst="rect">
            <a:avLst/>
          </a:prstGeom>
          <a:ln w="19050" cmpd="sng">
            <a:solidFill>
              <a:srgbClr val="393BA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V="1">
            <a:off x="8550093" y="3405049"/>
            <a:ext cx="0" cy="1609461"/>
          </a:xfrm>
          <a:prstGeom prst="straightConnector1">
            <a:avLst/>
          </a:prstGeom>
          <a:ln>
            <a:solidFill>
              <a:srgbClr val="3F40B8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653134" y="4230494"/>
            <a:ext cx="820324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Heap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918" y="1937921"/>
            <a:ext cx="27989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 in a heap 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36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</a:t>
            </a:r>
            <a:r>
              <a:rPr lang="en-US" altLang="zh-CN" dirty="0"/>
              <a:t>:     </a:t>
            </a:r>
            <a:r>
              <a:rPr lang="en-US" altLang="zh-CN" dirty="0" smtClean="0"/>
              <a:t>                   ① </a:t>
            </a:r>
            <a:r>
              <a:rPr lang="en-US" altLang="zh-CN" dirty="0"/>
              <a:t>map</a:t>
            </a:r>
            <a:r>
              <a:rPr lang="en-US" dirty="0"/>
              <a:t>-</a:t>
            </a:r>
            <a:r>
              <a:rPr lang="en-US" dirty="0" smtClean="0"/>
              <a:t>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637" y="4052240"/>
            <a:ext cx="2846713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197637" y="4430634"/>
            <a:ext cx="2846713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At any time in [R1-Rn)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0270" y="3219543"/>
            <a:ext cx="4563856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Cannot reveal the trend of map-level objects !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0496" y="3448844"/>
            <a:ext cx="5079696" cy="183938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05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</a:t>
            </a:r>
            <a:r>
              <a:rPr lang="en-US" altLang="zh-CN" dirty="0"/>
              <a:t>:                            </a:t>
            </a:r>
            <a:r>
              <a:rPr lang="en-US" altLang="zh-CN" sz="1600" dirty="0"/>
              <a:t>① reduce</a:t>
            </a:r>
            <a:r>
              <a:rPr lang="en-US" sz="1600" dirty="0"/>
              <a:t>-</a:t>
            </a:r>
            <a:r>
              <a:rPr lang="en-US" sz="1600" dirty="0" smtClean="0"/>
              <a:t>level + </a:t>
            </a:r>
            <a:r>
              <a:rPr lang="en-US" altLang="zh-CN" sz="1600" dirty="0"/>
              <a:t>② </a:t>
            </a:r>
            <a:r>
              <a:rPr lang="en-US" sz="1600" dirty="0"/>
              <a:t>group-</a:t>
            </a:r>
            <a:r>
              <a:rPr lang="en-US" sz="1600" dirty="0" smtClean="0"/>
              <a:t>level + </a:t>
            </a:r>
            <a:r>
              <a:rPr lang="en-US" sz="1600" dirty="0"/>
              <a:t>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3" y="2379728"/>
            <a:ext cx="244057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the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first record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going to be processed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①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reduce-level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[G1,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reduce-level, group-level,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is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going to be processed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②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group-level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 in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reduce-level, group-level,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③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637" y="4430634"/>
            <a:ext cx="284671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 smtClean="0"/>
              <a:t> (</a:t>
            </a:r>
            <a:r>
              <a:rPr lang="en-US" altLang="zh-CN" dirty="0" smtClean="0"/>
              <a:t>using </a:t>
            </a:r>
            <a:r>
              <a:rPr lang="en-US" altLang="zh-CN" dirty="0" smtClean="0"/>
              <a:t>linear</a:t>
            </a:r>
            <a:r>
              <a:rPr lang="en-US" altLang="zh-CN" dirty="0" smtClean="0"/>
              <a:t>/non-linear </a:t>
            </a:r>
            <a:r>
              <a:rPr lang="en-US" altLang="zh-CN" dirty="0" smtClean="0"/>
              <a:t>regression)</a:t>
            </a:r>
          </a:p>
          <a:p>
            <a:pPr lvl="2"/>
            <a:r>
              <a:rPr lang="en-US" altLang="zh-CN" dirty="0" smtClean="0"/>
              <a:t>Reveal space complexity of user code (e.g., O(n), 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), …)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Sharp growth </a:t>
            </a:r>
            <a:r>
              <a:rPr lang="en-US" altLang="zh-CN" dirty="0" smtClean="0"/>
              <a:t>(using outlier detection)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36393" y="436400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Linear growth of reduce-level objects in [G1,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16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/>
              <a:t> (using linear/non-linear regression)</a:t>
            </a:r>
          </a:p>
          <a:p>
            <a:pPr lvl="2"/>
            <a:r>
              <a:rPr lang="en-US" altLang="zh-CN" dirty="0"/>
              <a:t>Reveal space complexity of user code (e.g., O(n), O(n</a:t>
            </a:r>
            <a:r>
              <a:rPr lang="en-US" altLang="zh-CN" baseline="30000" dirty="0"/>
              <a:t>2</a:t>
            </a:r>
            <a:r>
              <a:rPr lang="en-US" altLang="zh-CN" dirty="0"/>
              <a:t>), …)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Sharp growth </a:t>
            </a:r>
            <a:r>
              <a:rPr lang="en-US" altLang="zh-CN" dirty="0"/>
              <a:t>(using outlier </a:t>
            </a:r>
            <a:r>
              <a:rPr lang="en-US" altLang="zh-CN" dirty="0" smtClean="0"/>
              <a:t>detection, e.g., </a:t>
            </a:r>
            <a:r>
              <a:rPr lang="en-US" altLang="zh-CN" i="1" dirty="0" smtClean="0"/>
              <a:t>Mo</a:t>
            </a:r>
            <a:r>
              <a:rPr lang="en-US" altLang="zh-CN" dirty="0" smtClean="0"/>
              <a:t> &gt;&gt; </a:t>
            </a:r>
            <a:r>
              <a:rPr lang="en-US" altLang="zh-CN" i="1" dirty="0" err="1" smtClean="0"/>
              <a:t>M</a:t>
            </a:r>
            <a:r>
              <a:rPr lang="en-US" altLang="zh-CN" sz="1800" i="1" dirty="0" err="1" smtClean="0"/>
              <a:t>i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93273" y="436400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Sharp growth of group-level objects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869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/>
              <a:t> (using linear/non-linear regression)</a:t>
            </a:r>
          </a:p>
          <a:p>
            <a:pPr lvl="2"/>
            <a:r>
              <a:rPr lang="en-US" altLang="zh-CN" dirty="0"/>
              <a:t>Reveal space complexity of user code (e.g., O(n), O(n</a:t>
            </a:r>
            <a:r>
              <a:rPr lang="en-US" altLang="zh-CN" baseline="30000" dirty="0"/>
              <a:t>2</a:t>
            </a:r>
            <a:r>
              <a:rPr lang="en-US" altLang="zh-CN" dirty="0"/>
              <a:t>), …)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Sharp growth </a:t>
            </a:r>
            <a:r>
              <a:rPr lang="en-US" altLang="zh-CN" dirty="0"/>
              <a:t>(using outlier detection)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93273" y="436400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Sharp growth of group-level objects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67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14847</TotalTime>
  <Words>7558</Words>
  <Application>Microsoft Macintosh PowerPoint</Application>
  <PresentationFormat>On-screen Show (4:3)</PresentationFormat>
  <Paragraphs>1906</Paragraphs>
  <Slides>106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09" baseType="lpstr">
      <vt:lpstr>Office Theme</vt:lpstr>
      <vt:lpstr>Equation</vt:lpstr>
      <vt:lpstr>Document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Overview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Conclusions</vt:lpstr>
      <vt:lpstr>PowerPoint Presentation</vt:lpstr>
      <vt:lpstr>Motivation</vt:lpstr>
      <vt:lpstr>Motivation – Current memory profilers </vt:lpstr>
      <vt:lpstr>Our work – Memory profiler for MR applications</vt:lpstr>
      <vt:lpstr>Our work – Memory profiler for MR applications</vt:lpstr>
      <vt:lpstr>Mprof – Memory profiling</vt:lpstr>
      <vt:lpstr>Mprof – Memory profiling</vt:lpstr>
      <vt:lpstr>Mprof – Memory problem diagnosis</vt:lpstr>
      <vt:lpstr>Mprof – Design and implementation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counters</vt:lpstr>
      <vt:lpstr>Mprof – User code profiler</vt:lpstr>
      <vt:lpstr>Mprof – User code profiler – Code template</vt:lpstr>
      <vt:lpstr>Mprof – User code profiler – Code template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Correlation analysis</vt:lpstr>
      <vt:lpstr>Mprof – Correlation analysis</vt:lpstr>
      <vt:lpstr>Mprof – Correlation analysis</vt:lpstr>
      <vt:lpstr>Mprof – summary</vt:lpstr>
      <vt:lpstr>Mprof – used for diagnosing memory problems</vt:lpstr>
      <vt:lpstr>Mprof – identify memory-consuming code snippets</vt:lpstr>
      <vt:lpstr>Mprof – identify root causes in user code and error-related data</vt:lpstr>
      <vt:lpstr>Mprof – identify the skewed data and improper configurations</vt:lpstr>
      <vt:lpstr>Mprof – identify the skewed data and improper configurations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4047</cp:revision>
  <cp:lastPrinted>2015-08-26T03:13:19Z</cp:lastPrinted>
  <dcterms:created xsi:type="dcterms:W3CDTF">2015-08-19T15:04:14Z</dcterms:created>
  <dcterms:modified xsi:type="dcterms:W3CDTF">2015-11-16T15:44:00Z</dcterms:modified>
</cp:coreProperties>
</file>